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309" r:id="rId3"/>
    <p:sldId id="310" r:id="rId4"/>
    <p:sldId id="340" r:id="rId5"/>
    <p:sldId id="331" r:id="rId6"/>
    <p:sldId id="332" r:id="rId7"/>
    <p:sldId id="301" r:id="rId8"/>
    <p:sldId id="324" r:id="rId9"/>
    <p:sldId id="317" r:id="rId10"/>
    <p:sldId id="318" r:id="rId11"/>
    <p:sldId id="341" r:id="rId12"/>
    <p:sldId id="333" r:id="rId13"/>
    <p:sldId id="325" r:id="rId14"/>
    <p:sldId id="342" r:id="rId15"/>
    <p:sldId id="312" r:id="rId16"/>
    <p:sldId id="335" r:id="rId17"/>
    <p:sldId id="322" r:id="rId18"/>
    <p:sldId id="279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E44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2787"/>
    <p:restoredTop sz="90929"/>
  </p:normalViewPr>
  <p:slideViewPr>
    <p:cSldViewPr>
      <p:cViewPr varScale="1">
        <p:scale>
          <a:sx n="71" d="100"/>
          <a:sy n="71" d="100"/>
        </p:scale>
        <p:origin x="-96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</p:grpSp>
      <p:sp>
        <p:nvSpPr>
          <p:cNvPr id="5224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5224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9DE0F-602E-49FE-A752-E029860F8B03}" type="datetimeFigureOut">
              <a:rPr lang="it-IT"/>
              <a:pPr>
                <a:defRPr/>
              </a:pPr>
              <a:t>01/03/2012</a:t>
            </a:fld>
            <a:endParaRPr lang="it-IT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B501E-4E26-4AB6-8EB3-DDFFE972BB0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9C96F-AB84-455F-AC3A-F7F1E7E6ACD9}" type="datetimeFigureOut">
              <a:rPr lang="it-IT"/>
              <a:pPr>
                <a:defRPr/>
              </a:pPr>
              <a:t>01/03/2012</a:t>
            </a:fld>
            <a:endParaRPr lang="it-IT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7DB99-0C82-4474-8D1E-B1CF9CA7285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1E099-7057-4BCC-A48F-B89537628947}" type="datetimeFigureOut">
              <a:rPr lang="it-IT"/>
              <a:pPr>
                <a:defRPr/>
              </a:pPr>
              <a:t>01/03/2012</a:t>
            </a:fld>
            <a:endParaRPr lang="it-IT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7B0992-3E62-4179-84C8-FAE86B4E28D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C3037-238F-4E85-89D1-A79E88684A31}" type="datetimeFigureOut">
              <a:rPr lang="it-IT"/>
              <a:pPr>
                <a:defRPr/>
              </a:pPr>
              <a:t>01/03/2012</a:t>
            </a:fld>
            <a:endParaRPr lang="it-IT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B37B84-5B16-4046-9A28-B2879D44F43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A0F55-D983-4C44-AD72-02191682660F}" type="datetimeFigureOut">
              <a:rPr lang="it-IT"/>
              <a:pPr>
                <a:defRPr/>
              </a:pPr>
              <a:t>01/03/2012</a:t>
            </a:fld>
            <a:endParaRPr lang="it-IT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2EE6DA-CB86-4F76-A80E-B18A847385F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9CF15-2719-4013-8371-C1D0ED80AEEB}" type="datetimeFigureOut">
              <a:rPr lang="it-IT"/>
              <a:pPr>
                <a:defRPr/>
              </a:pPr>
              <a:t>01/03/2012</a:t>
            </a:fld>
            <a:endParaRPr lang="it-IT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68C42-1DDD-4C72-82C2-7A5112D3A1C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4B760B-B6F6-434B-813A-AB58EA030B8D}" type="datetimeFigureOut">
              <a:rPr lang="it-IT"/>
              <a:pPr>
                <a:defRPr/>
              </a:pPr>
              <a:t>01/03/2012</a:t>
            </a:fld>
            <a:endParaRPr lang="it-IT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F7279-F57F-4574-90B0-759BB05F808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3810D-71C4-4DD5-9079-8BB968EBF45A}" type="datetimeFigureOut">
              <a:rPr lang="it-IT"/>
              <a:pPr>
                <a:defRPr/>
              </a:pPr>
              <a:t>01/03/2012</a:t>
            </a:fld>
            <a:endParaRPr lang="it-IT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9C734D-7F22-4E0B-B56B-65D0C0866A1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94AF7-F3EF-4B08-9029-54C84C54EBE0}" type="datetimeFigureOut">
              <a:rPr lang="it-IT"/>
              <a:pPr>
                <a:defRPr/>
              </a:pPr>
              <a:t>01/03/2012</a:t>
            </a:fld>
            <a:endParaRPr lang="it-IT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CFF761-7955-49C3-80D7-1E650EDF7B8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6530D-E2CF-456D-9707-0A4312E4842A}" type="datetimeFigureOut">
              <a:rPr lang="it-IT"/>
              <a:pPr>
                <a:defRPr/>
              </a:pPr>
              <a:t>01/03/2012</a:t>
            </a:fld>
            <a:endParaRPr lang="it-IT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2D0350-731A-43F1-A1CB-98466E082F4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D7DA5-C3F8-4B06-9307-AD306B021CA8}" type="datetimeFigureOut">
              <a:rPr lang="it-IT"/>
              <a:pPr>
                <a:defRPr/>
              </a:pPr>
              <a:t>01/03/2012</a:t>
            </a:fld>
            <a:endParaRPr lang="it-IT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69E7FE-E4D7-4E47-A244-4851DA08D7F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120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5120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</p:grpSp>
      <p:sp>
        <p:nvSpPr>
          <p:cNvPr id="51205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/>
          </a:p>
        </p:txBody>
      </p:sp>
      <p:grpSp>
        <p:nvGrpSpPr>
          <p:cNvPr id="1028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5120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grpSp>
          <p:nvGrpSpPr>
            <p:cNvPr id="104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51209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51210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51211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51212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51213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</p:grpSp>
        <p:sp>
          <p:nvSpPr>
            <p:cNvPr id="5121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</p:grpSp>
      <p:grpSp>
        <p:nvGrpSpPr>
          <p:cNvPr id="102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51216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51217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51218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51219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51220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51221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</p:grpSp>
      <p:sp>
        <p:nvSpPr>
          <p:cNvPr id="5122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3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5122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1244B7C7-E82E-467C-AD5B-D8905604C778}" type="datetimeFigureOut">
              <a:rPr lang="it-IT"/>
              <a:pPr>
                <a:defRPr/>
              </a:pPr>
              <a:t>01/03/2012</a:t>
            </a:fld>
            <a:endParaRPr lang="it-IT"/>
          </a:p>
        </p:txBody>
      </p:sp>
      <p:sp>
        <p:nvSpPr>
          <p:cNvPr id="5122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122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1F5B361C-EB68-49D9-8566-DCBC67C056B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97" r:id="rId2"/>
    <p:sldLayoutId id="2147483696" r:id="rId3"/>
    <p:sldLayoutId id="2147483695" r:id="rId4"/>
    <p:sldLayoutId id="2147483694" r:id="rId5"/>
    <p:sldLayoutId id="2147483693" r:id="rId6"/>
    <p:sldLayoutId id="2147483692" r:id="rId7"/>
    <p:sldLayoutId id="2147483691" r:id="rId8"/>
    <p:sldLayoutId id="2147483690" r:id="rId9"/>
    <p:sldLayoutId id="2147483689" r:id="rId10"/>
    <p:sldLayoutId id="214748368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hyperlink" Target="http://www.aogarbagnate.lombardia.it/pediatria%20di%20bollate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23850" y="1628775"/>
            <a:ext cx="8640763" cy="1512888"/>
          </a:xfrm>
        </p:spPr>
        <p:txBody>
          <a:bodyPr anchor="b"/>
          <a:lstStyle/>
          <a:p>
            <a:pPr eaLnBrk="1" hangingPunct="1"/>
            <a:r>
              <a:rPr lang="it-IT" sz="4000" smtClean="0"/>
              <a:t>L’obesità infantile “vista” da Bollate</a:t>
            </a:r>
            <a:r>
              <a:rPr lang="it-IT" sz="5400" smtClean="0"/>
              <a:t> </a:t>
            </a:r>
            <a:br>
              <a:rPr lang="it-IT" sz="5400" smtClean="0"/>
            </a:br>
            <a:r>
              <a:rPr lang="it-IT" sz="3200" smtClean="0"/>
              <a:t>con qualche spunto di riflessione “europeo”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900113" y="3429000"/>
            <a:ext cx="6534150" cy="2592388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it-IT" sz="2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Roberto R. Colombo 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it-IT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con</a:t>
            </a:r>
            <a:r>
              <a:rPr lang="it-IT" sz="2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Alfonso </a:t>
            </a:r>
            <a:r>
              <a:rPr lang="it-IT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Angrisano</a:t>
            </a:r>
            <a:endParaRPr lang="it-IT" sz="28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 eaLnBrk="1" hangingPunct="1">
              <a:buFontTx/>
              <a:buNone/>
              <a:defRPr/>
            </a:pPr>
            <a:r>
              <a:rPr lang="it-IT" sz="1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Azienda Ospedaliera G. </a:t>
            </a:r>
            <a:r>
              <a:rPr lang="it-IT" sz="16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Salvini</a:t>
            </a:r>
            <a:r>
              <a:rPr lang="it-IT" sz="1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, 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it-IT" sz="16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Garbagnate</a:t>
            </a:r>
            <a:r>
              <a:rPr lang="it-IT" sz="1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M.se, Milano</a:t>
            </a:r>
          </a:p>
          <a:p>
            <a:pPr marL="0" indent="0" algn="ctr" eaLnBrk="1" hangingPunct="1">
              <a:buFontTx/>
              <a:buNone/>
              <a:defRPr/>
            </a:pPr>
            <a:endParaRPr lang="it-IT" sz="16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 eaLnBrk="1" hangingPunct="1">
              <a:buFontTx/>
              <a:buNone/>
              <a:defRPr/>
            </a:pPr>
            <a:r>
              <a:rPr lang="it-IT" sz="16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Dall’allattamento alla prevenzione dell’obesità in età infantile 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it-IT" sz="16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sabato 3 marzo 2012</a:t>
            </a:r>
          </a:p>
        </p:txBody>
      </p:sp>
      <p:pic>
        <p:nvPicPr>
          <p:cNvPr id="13315" name="Picture 4" descr="槰۝槸۝Ÿ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1219200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5" descr="HFOOD1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 flipV="1">
            <a:off x="7559675" y="3573463"/>
            <a:ext cx="15843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>
              <a:defRPr/>
            </a:pPr>
            <a:r>
              <a:rPr lang="it-IT" dirty="0" smtClean="0"/>
              <a:t>Come molti coetanei</a:t>
            </a:r>
            <a:endParaRPr lang="it-IT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2060575"/>
            <a:ext cx="4033838" cy="40354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it-IT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Sono interessati agli </a:t>
            </a:r>
            <a:r>
              <a:rPr lang="it-IT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sport … alla </a:t>
            </a:r>
            <a:r>
              <a:rPr lang="it-IT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prestazione sportiva </a:t>
            </a:r>
            <a:r>
              <a:rPr lang="it-IT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ma …</a:t>
            </a:r>
            <a:endParaRPr lang="it-IT" sz="2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it-IT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… in </a:t>
            </a:r>
            <a:r>
              <a:rPr lang="it-IT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realtà sono sedentari, quasi </a:t>
            </a:r>
            <a:r>
              <a:rPr lang="it-IT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“videodipendenti”</a:t>
            </a:r>
            <a:endParaRPr lang="it-IT" sz="2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19461" name="Object 7"/>
          <p:cNvGraphicFramePr>
            <a:graphicFrameLocks noChangeAspect="1"/>
          </p:cNvGraphicFramePr>
          <p:nvPr/>
        </p:nvGraphicFramePr>
        <p:xfrm>
          <a:off x="4648200" y="2482850"/>
          <a:ext cx="4038600" cy="2760663"/>
        </p:xfrm>
        <a:graphic>
          <a:graphicData uri="http://schemas.openxmlformats.org/presentationml/2006/ole">
            <p:oleObj spid="_x0000_s19461" name="Image" r:id="rId3" imgW="5571429" imgH="3809524" progId="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>
              <a:defRPr/>
            </a:pPr>
            <a:r>
              <a:rPr lang="it-IT"/>
              <a:t>Incidenza di disordini metabolici </a:t>
            </a:r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>
            <p:ph type="body" idx="4294967295"/>
          </p:nvPr>
        </p:nvGraphicFramePr>
        <p:xfrm>
          <a:off x="1331913" y="1844675"/>
          <a:ext cx="6335712" cy="3749675"/>
        </p:xfrm>
        <a:graphic>
          <a:graphicData uri="http://schemas.openxmlformats.org/presentationml/2006/ole">
            <p:oleObj spid="_x0000_s59394" r:id="rId3" imgW="5172075" imgH="3181350" progId="Excel.Sheet.8">
              <p:embed/>
            </p:oleObj>
          </a:graphicData>
        </a:graphic>
      </p:graphicFrame>
      <p:sp>
        <p:nvSpPr>
          <p:cNvPr id="59396" name="Rectangle 5"/>
          <p:cNvSpPr>
            <a:spLocks noChangeArrowheads="1"/>
          </p:cNvSpPr>
          <p:nvPr/>
        </p:nvSpPr>
        <p:spPr bwMode="auto">
          <a:xfrm>
            <a:off x="755650" y="5661025"/>
            <a:ext cx="9429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400">
                <a:latin typeface="Arial" charset="0"/>
              </a:rPr>
              <a:t>Dati 2006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dirty="0"/>
              <a:t>Intervento multidisciplinare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44675"/>
            <a:ext cx="8229600" cy="3960813"/>
          </a:xfrm>
        </p:spPr>
        <p:txBody>
          <a:bodyPr/>
          <a:lstStyle/>
          <a:p>
            <a:pPr eaLnBrk="1" hangingPunct="1">
              <a:defRPr/>
            </a:pPr>
            <a:r>
              <a:rPr lang="it-IT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L’importanza di un intervento protratto nel </a:t>
            </a:r>
            <a:r>
              <a:rPr lang="it-IT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tempo e </a:t>
            </a:r>
            <a:r>
              <a:rPr lang="it-IT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finalizzato ad un consapevole e duraturo cambiamento dello stile di vita</a:t>
            </a:r>
          </a:p>
          <a:p>
            <a:pPr eaLnBrk="1" hangingPunct="1">
              <a:defRPr/>
            </a:pPr>
            <a:r>
              <a:rPr lang="it-IT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Focus </a:t>
            </a:r>
            <a:r>
              <a:rPr lang="it-IT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on: </a:t>
            </a:r>
            <a:r>
              <a:rPr lang="it-IT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il bambino e la sua famiglia</a:t>
            </a:r>
          </a:p>
          <a:p>
            <a:pPr eaLnBrk="1" hangingPunct="1">
              <a:defRPr/>
            </a:pPr>
            <a:r>
              <a:rPr lang="it-IT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Focus </a:t>
            </a:r>
            <a:r>
              <a:rPr lang="it-IT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on: </a:t>
            </a:r>
            <a:r>
              <a:rPr lang="it-IT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l’adolescente i </a:t>
            </a:r>
            <a:r>
              <a:rPr lang="it-IT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it-IT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suoi “disagi”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96863"/>
            <a:ext cx="8229600" cy="1074737"/>
          </a:xfrm>
        </p:spPr>
        <p:txBody>
          <a:bodyPr anchor="b"/>
          <a:lstStyle/>
          <a:p>
            <a:pPr eaLnBrk="1" hangingPunct="1">
              <a:defRPr/>
            </a:pPr>
            <a:r>
              <a:rPr lang="it-IT"/>
              <a:t>I risultati</a:t>
            </a:r>
          </a:p>
        </p:txBody>
      </p:sp>
      <p:sp>
        <p:nvSpPr>
          <p:cNvPr id="6144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it-IT" sz="2000" b="1" smtClean="0">
              <a:solidFill>
                <a:srgbClr val="FBDA8B"/>
              </a:solidFill>
              <a:cs typeface="Arial" charset="0"/>
            </a:endParaRPr>
          </a:p>
          <a:p>
            <a:pPr eaLnBrk="1" hangingPunct="1">
              <a:buFontTx/>
              <a:buNone/>
            </a:pPr>
            <a:endParaRPr lang="it-IT" sz="2800" smtClean="0"/>
          </a:p>
          <a:p>
            <a:pPr eaLnBrk="1" hangingPunct="1"/>
            <a:endParaRPr lang="it-IT" sz="2800" smtClean="0"/>
          </a:p>
          <a:p>
            <a:pPr eaLnBrk="1" hangingPunct="1"/>
            <a:endParaRPr lang="it-IT" sz="2800" smtClean="0"/>
          </a:p>
          <a:p>
            <a:pPr eaLnBrk="1" hangingPunct="1"/>
            <a:endParaRPr lang="it-IT" sz="2800" smtClean="0"/>
          </a:p>
          <a:p>
            <a:pPr eaLnBrk="1" hangingPunct="1"/>
            <a:endParaRPr lang="it-IT" sz="2800" smtClean="0"/>
          </a:p>
          <a:p>
            <a:pPr eaLnBrk="1" hangingPunct="1"/>
            <a:endParaRPr lang="it-IT" sz="2800" smtClean="0"/>
          </a:p>
          <a:p>
            <a:pPr eaLnBrk="1" hangingPunct="1"/>
            <a:endParaRPr lang="it-IT" sz="1400" smtClean="0"/>
          </a:p>
          <a:p>
            <a:pPr eaLnBrk="1" hangingPunct="1"/>
            <a:endParaRPr lang="it-IT" sz="1400" smtClean="0"/>
          </a:p>
          <a:p>
            <a:pPr eaLnBrk="1" hangingPunct="1"/>
            <a:r>
              <a:rPr lang="it-IT" sz="1400" smtClean="0"/>
              <a:t>Dati 2008</a:t>
            </a:r>
          </a:p>
        </p:txBody>
      </p:sp>
      <p:pic>
        <p:nvPicPr>
          <p:cNvPr id="6144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773238"/>
            <a:ext cx="6408738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896938"/>
          </a:xfrm>
        </p:spPr>
        <p:txBody>
          <a:bodyPr/>
          <a:lstStyle/>
          <a:p>
            <a:r>
              <a:rPr lang="it-IT" smtClean="0">
                <a:effectLst/>
              </a:rPr>
              <a:t>Un commento con appunti</a:t>
            </a:r>
          </a:p>
        </p:txBody>
      </p:sp>
      <p:sp>
        <p:nvSpPr>
          <p:cNvPr id="624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557338"/>
            <a:ext cx="8208962" cy="3959225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it-IT" sz="1000" smtClean="0">
              <a:latin typeface="Comic Sans MS" pitchFamily="66" charset="0"/>
            </a:endParaRPr>
          </a:p>
          <a:p>
            <a:pPr>
              <a:lnSpc>
                <a:spcPct val="80000"/>
              </a:lnSpc>
            </a:pPr>
            <a:r>
              <a:rPr lang="it-IT" sz="2000" smtClean="0">
                <a:solidFill>
                  <a:schemeClr val="hlink"/>
                </a:solidFill>
                <a:latin typeface="Comic Sans MS" pitchFamily="66" charset="0"/>
              </a:rPr>
              <a:t>Approccio a “patologia cronica”</a:t>
            </a:r>
          </a:p>
          <a:p>
            <a:pPr>
              <a:lnSpc>
                <a:spcPct val="80000"/>
              </a:lnSpc>
            </a:pPr>
            <a:r>
              <a:rPr lang="it-IT" sz="2000" smtClean="0">
                <a:solidFill>
                  <a:schemeClr val="hlink"/>
                </a:solidFill>
                <a:latin typeface="Comic Sans MS" pitchFamily="66" charset="0"/>
              </a:rPr>
              <a:t>“Lavoro” su autostima – competenze – capacità</a:t>
            </a:r>
          </a:p>
          <a:p>
            <a:pPr>
              <a:lnSpc>
                <a:spcPct val="80000"/>
              </a:lnSpc>
            </a:pPr>
            <a:r>
              <a:rPr lang="it-IT" sz="2000" smtClean="0">
                <a:solidFill>
                  <a:schemeClr val="hlink"/>
                </a:solidFill>
                <a:latin typeface="Comic Sans MS" pitchFamily="66" charset="0"/>
              </a:rPr>
              <a:t>Importanza della I colazione * (latte cereali frutta) e dell’indice glicemico basso** (pasta legumi verdure vs pane riso patate)</a:t>
            </a:r>
          </a:p>
          <a:p>
            <a:pPr>
              <a:lnSpc>
                <a:spcPct val="80000"/>
              </a:lnSpc>
            </a:pPr>
            <a:r>
              <a:rPr lang="it-IT" sz="2000" smtClean="0">
                <a:solidFill>
                  <a:schemeClr val="hlink"/>
                </a:solidFill>
                <a:latin typeface="Comic Sans MS" pitchFamily="66" charset="0"/>
              </a:rPr>
              <a:t>Ruolo epatico centrale*** – insulina – waist / height</a:t>
            </a:r>
          </a:p>
          <a:p>
            <a:pPr>
              <a:lnSpc>
                <a:spcPct val="80000"/>
              </a:lnSpc>
            </a:pPr>
            <a:r>
              <a:rPr lang="it-IT" sz="2000" smtClean="0">
                <a:solidFill>
                  <a:schemeClr val="hlink"/>
                </a:solidFill>
                <a:latin typeface="Comic Sans MS" pitchFamily="66" charset="0"/>
              </a:rPr>
              <a:t>1 su 3 ha “sindrome metabolica” – 2 o 3 risk factors (6-10 aa e 10-16 aa)</a:t>
            </a:r>
          </a:p>
          <a:p>
            <a:pPr>
              <a:lnSpc>
                <a:spcPct val="80000"/>
              </a:lnSpc>
            </a:pPr>
            <a:r>
              <a:rPr lang="it-IT" sz="2000" smtClean="0">
                <a:solidFill>
                  <a:schemeClr val="hlink"/>
                </a:solidFill>
                <a:latin typeface="Comic Sans MS" pitchFamily="66" charset="0"/>
              </a:rPr>
              <a:t>Risposta consolidata al percorso di educazione alimentare: BMI ma anche HOMA-IR e stile di vita</a:t>
            </a:r>
          </a:p>
          <a:p>
            <a:pPr>
              <a:lnSpc>
                <a:spcPct val="80000"/>
              </a:lnSpc>
            </a:pPr>
            <a:endParaRPr lang="it-IT" sz="1000" smtClean="0">
              <a:solidFill>
                <a:schemeClr val="hlink"/>
              </a:solidFill>
              <a:latin typeface="Comic Sans MS" pitchFamily="66" charset="0"/>
            </a:endParaRPr>
          </a:p>
          <a:p>
            <a:pPr>
              <a:lnSpc>
                <a:spcPct val="80000"/>
              </a:lnSpc>
            </a:pPr>
            <a:endParaRPr lang="it-IT" sz="1000" smtClean="0">
              <a:solidFill>
                <a:schemeClr val="hlink"/>
              </a:solidFill>
              <a:latin typeface="Comic Sans MS" pitchFamily="66" charset="0"/>
            </a:endParaRPr>
          </a:p>
          <a:p>
            <a:pPr>
              <a:lnSpc>
                <a:spcPct val="80000"/>
              </a:lnSpc>
            </a:pPr>
            <a:endParaRPr lang="it-IT" sz="1000" smtClean="0"/>
          </a:p>
          <a:p>
            <a:pPr>
              <a:lnSpc>
                <a:spcPct val="80000"/>
              </a:lnSpc>
            </a:pPr>
            <a:endParaRPr lang="it-IT" sz="400" smtClean="0"/>
          </a:p>
          <a:p>
            <a:pPr>
              <a:lnSpc>
                <a:spcPct val="80000"/>
              </a:lnSpc>
            </a:pPr>
            <a:endParaRPr lang="it-IT" sz="400" smtClean="0"/>
          </a:p>
          <a:p>
            <a:pPr>
              <a:lnSpc>
                <a:spcPct val="80000"/>
              </a:lnSpc>
            </a:pPr>
            <a:endParaRPr lang="it-IT" sz="700" smtClean="0"/>
          </a:p>
          <a:p>
            <a:pPr>
              <a:lnSpc>
                <a:spcPct val="80000"/>
              </a:lnSpc>
            </a:pPr>
            <a:r>
              <a:rPr lang="it-IT" sz="700" smtClean="0"/>
              <a:t>Dati pubblicati 2006* - M &amp; B 10/2011** - Nobili J Endocrin 2011***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96863"/>
            <a:ext cx="8229600" cy="1476375"/>
          </a:xfrm>
        </p:spPr>
        <p:txBody>
          <a:bodyPr anchor="b"/>
          <a:lstStyle/>
          <a:p>
            <a:pPr eaLnBrk="1" hangingPunct="1">
              <a:defRPr/>
            </a:pPr>
            <a:r>
              <a:rPr lang="it-IT" smtClean="0"/>
              <a:t>Ma l’educazione alimentare </a:t>
            </a:r>
            <a:br>
              <a:rPr lang="it-IT" smtClean="0"/>
            </a:br>
            <a:r>
              <a:rPr lang="it-IT" sz="3200" smtClean="0"/>
              <a:t>inizia forse nella prima infanzia …</a:t>
            </a:r>
            <a:endParaRPr lang="it-IT" smtClean="0"/>
          </a:p>
        </p:txBody>
      </p:sp>
      <p:sp>
        <p:nvSpPr>
          <p:cNvPr id="6349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1916113"/>
            <a:ext cx="8147050" cy="3600450"/>
          </a:xfrm>
        </p:spPr>
        <p:txBody>
          <a:bodyPr/>
          <a:lstStyle/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it-IT" sz="2000" b="1" smtClean="0">
              <a:solidFill>
                <a:srgbClr val="FBDA8B"/>
              </a:solidFill>
              <a:cs typeface="Arial" charset="0"/>
            </a:endParaRPr>
          </a:p>
          <a:p>
            <a:pPr eaLnBrk="1" hangingPunct="1"/>
            <a:r>
              <a:rPr lang="it-IT" sz="2800" smtClean="0"/>
              <a:t>Il ruolo del </a:t>
            </a:r>
            <a:r>
              <a:rPr lang="it-IT" sz="2800" smtClean="0">
                <a:solidFill>
                  <a:srgbClr val="FF0000"/>
                </a:solidFill>
              </a:rPr>
              <a:t>pediatra:</a:t>
            </a:r>
            <a:r>
              <a:rPr lang="it-IT" sz="2800" smtClean="0"/>
              <a:t> dallo weaning flessibile alla prevenzione dell’early adiposity rebound</a:t>
            </a:r>
          </a:p>
          <a:p>
            <a:pPr eaLnBrk="1" hangingPunct="1">
              <a:lnSpc>
                <a:spcPct val="80000"/>
              </a:lnSpc>
            </a:pPr>
            <a:endParaRPr lang="it-IT" sz="2400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it-IT" sz="2800" smtClean="0">
                <a:solidFill>
                  <a:schemeClr val="accent2"/>
                </a:solidFill>
                <a:latin typeface="Comic Sans MS" pitchFamily="66" charset="0"/>
              </a:rPr>
              <a:t>Obesity prevention during first 24 m: that’s probably time to intervention!</a:t>
            </a:r>
          </a:p>
          <a:p>
            <a:pPr eaLnBrk="1" hangingPunct="1">
              <a:lnSpc>
                <a:spcPct val="80000"/>
              </a:lnSpc>
            </a:pPr>
            <a:r>
              <a:rPr lang="it-IT" sz="2800" smtClean="0">
                <a:solidFill>
                  <a:schemeClr val="accent2"/>
                </a:solidFill>
                <a:latin typeface="Comic Sans MS" pitchFamily="66" charset="0"/>
              </a:rPr>
              <a:t>Low Protein Diet and Breast Feeding</a:t>
            </a:r>
          </a:p>
          <a:p>
            <a:pPr eaLnBrk="1" hangingPunct="1">
              <a:lnSpc>
                <a:spcPct val="80000"/>
              </a:lnSpc>
            </a:pPr>
            <a:r>
              <a:rPr lang="it-IT" sz="2800" smtClean="0">
                <a:solidFill>
                  <a:schemeClr val="accent2"/>
                </a:solidFill>
                <a:latin typeface="Comic Sans MS" pitchFamily="66" charset="0"/>
              </a:rPr>
              <a:t>Siamo pronti al “Baby led weaning”?</a:t>
            </a:r>
            <a:endParaRPr lang="it-IT" sz="2800" smtClean="0">
              <a:latin typeface="Comic Sans MS" pitchFamily="66" charset="0"/>
            </a:endParaRPr>
          </a:p>
          <a:p>
            <a:pPr eaLnBrk="1" hangingPunct="1">
              <a:buFontTx/>
              <a:buNone/>
            </a:pPr>
            <a:endParaRPr lang="it-IT" sz="2800" smtClean="0"/>
          </a:p>
          <a:p>
            <a:pPr eaLnBrk="1" hangingPunct="1"/>
            <a:r>
              <a:rPr lang="it-IT" sz="1400" smtClean="0"/>
              <a:t>Focus Group ECOG 2011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333375"/>
            <a:ext cx="8229600" cy="1223963"/>
          </a:xfrm>
        </p:spPr>
        <p:txBody>
          <a:bodyPr anchor="b"/>
          <a:lstStyle/>
          <a:p>
            <a:pPr eaLnBrk="1" hangingPunct="1">
              <a:defRPr/>
            </a:pPr>
            <a:r>
              <a:rPr lang="it-IT" smtClean="0"/>
              <a:t> Un “sano” rapporto con il cibo</a:t>
            </a:r>
            <a:br>
              <a:rPr lang="it-IT" smtClean="0"/>
            </a:br>
            <a:r>
              <a:rPr lang="it-IT" sz="3600" smtClean="0"/>
              <a:t>e i consigli del pediatra</a:t>
            </a:r>
            <a:endParaRPr lang="it-IT" smtClean="0"/>
          </a:p>
        </p:txBody>
      </p:sp>
      <p:sp>
        <p:nvSpPr>
          <p:cNvPr id="6656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435975" cy="44211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it-IT" sz="1800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it-IT" sz="2000" smtClean="0">
                <a:solidFill>
                  <a:schemeClr val="accent2"/>
                </a:solidFill>
                <a:latin typeface="Comic Sans MS" pitchFamily="66" charset="0"/>
              </a:rPr>
              <a:t>Complementary feeding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smtClean="0">
                <a:solidFill>
                  <a:schemeClr val="accent2"/>
                </a:solidFill>
                <a:latin typeface="Comic Sans MS" pitchFamily="66" charset="0"/>
              </a:rPr>
              <a:t>Let the baby choose what he needs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smtClean="0">
                <a:solidFill>
                  <a:schemeClr val="accent2"/>
                </a:solidFill>
                <a:latin typeface="Comic Sans MS" pitchFamily="66" charset="0"/>
              </a:rPr>
              <a:t>No force the child to clean the plate</a:t>
            </a:r>
          </a:p>
          <a:p>
            <a:pPr eaLnBrk="1" hangingPunct="1">
              <a:lnSpc>
                <a:spcPct val="80000"/>
              </a:lnSpc>
            </a:pPr>
            <a:endParaRPr lang="it-IT" sz="2000" smtClean="0">
              <a:solidFill>
                <a:schemeClr val="accent2"/>
              </a:solidFill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it-IT" sz="2000" smtClean="0">
                <a:latin typeface="Comic Sans MS" pitchFamily="66" charset="0"/>
              </a:rPr>
              <a:t>Il nostro intervento probabilmente dovrebbe essere “dosato” con le giuste cautele e attenzioni:</a:t>
            </a:r>
          </a:p>
          <a:p>
            <a:pPr eaLnBrk="1" hangingPunct="1">
              <a:lnSpc>
                <a:spcPct val="80000"/>
              </a:lnSpc>
            </a:pPr>
            <a:endParaRPr lang="it-IT" sz="2000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it-IT" sz="2000" smtClean="0">
                <a:solidFill>
                  <a:schemeClr val="accent2"/>
                </a:solidFill>
                <a:latin typeface="Comic Sans MS" pitchFamily="66" charset="0"/>
              </a:rPr>
              <a:t>Tradition vs evidence based?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smtClean="0">
                <a:solidFill>
                  <a:schemeClr val="accent2"/>
                </a:solidFill>
                <a:latin typeface="Comic Sans MS" pitchFamily="66" charset="0"/>
              </a:rPr>
              <a:t>Common sense vs scientific evidences?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smtClean="0">
                <a:solidFill>
                  <a:schemeClr val="accent2"/>
                </a:solidFill>
                <a:latin typeface="Comic Sans MS" pitchFamily="66" charset="0"/>
              </a:rPr>
              <a:t>Guidelines are important but they have to be understood from parents!</a:t>
            </a:r>
          </a:p>
          <a:p>
            <a:pPr eaLnBrk="1" hangingPunct="1">
              <a:lnSpc>
                <a:spcPct val="80000"/>
              </a:lnSpc>
            </a:pPr>
            <a:endParaRPr lang="it-IT" sz="1200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</a:pPr>
            <a:endParaRPr lang="it-IT" sz="1200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</a:pPr>
            <a:endParaRPr lang="it-IT" sz="1200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it-IT" sz="1200" smtClean="0"/>
              <a:t>Focus Group ECOG 2011</a:t>
            </a:r>
          </a:p>
          <a:p>
            <a:pPr eaLnBrk="1" hangingPunct="1">
              <a:lnSpc>
                <a:spcPct val="80000"/>
              </a:lnSpc>
            </a:pPr>
            <a:endParaRPr lang="it-IT" sz="2400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it-IT" sz="2000" smtClean="0"/>
          </a:p>
          <a:p>
            <a:pPr eaLnBrk="1" hangingPunct="1">
              <a:lnSpc>
                <a:spcPct val="80000"/>
              </a:lnSpc>
            </a:pPr>
            <a:endParaRPr lang="it-IT" sz="1800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it-IT" sz="120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549275"/>
            <a:ext cx="8964612" cy="2016125"/>
          </a:xfrm>
        </p:spPr>
        <p:txBody>
          <a:bodyPr anchor="b"/>
          <a:lstStyle/>
          <a:p>
            <a:pPr eaLnBrk="1" hangingPunct="1">
              <a:defRPr/>
            </a:pPr>
            <a:r>
              <a:rPr lang="it-IT" sz="4000" smtClean="0"/>
              <a:t>La chiave è forse intervenire con proposte accattivanti</a:t>
            </a:r>
            <a:r>
              <a:rPr lang="it-IT" sz="4000" b="1" smtClean="0"/>
              <a:t/>
            </a:r>
            <a:br>
              <a:rPr lang="it-IT" sz="4000" b="1" smtClean="0"/>
            </a:br>
            <a:r>
              <a:rPr lang="it-IT" sz="4000" smtClean="0"/>
              <a:t>e mai banali</a:t>
            </a:r>
          </a:p>
        </p:txBody>
      </p:sp>
      <p:sp>
        <p:nvSpPr>
          <p:cNvPr id="645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2708275"/>
            <a:ext cx="8291513" cy="338455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it-IT" sz="2800" smtClean="0">
                <a:solidFill>
                  <a:srgbClr val="78DEDE"/>
                </a:solidFill>
              </a:rPr>
              <a:t>Mai “autoritarie”</a:t>
            </a:r>
          </a:p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it-IT" sz="2800" smtClean="0">
                <a:solidFill>
                  <a:srgbClr val="78DEDE"/>
                </a:solidFill>
              </a:rPr>
              <a:t>Mai tali da provocare “reattanza” </a:t>
            </a:r>
            <a:r>
              <a:rPr lang="it-IT" sz="2800" smtClean="0">
                <a:solidFill>
                  <a:srgbClr val="FFFF00"/>
                </a:solidFill>
              </a:rPr>
              <a:t>es. la “dieta”</a:t>
            </a:r>
            <a:endParaRPr lang="it-IT" sz="2800" smtClean="0">
              <a:solidFill>
                <a:srgbClr val="78DEDE"/>
              </a:solidFill>
            </a:endParaRPr>
          </a:p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it-IT" sz="2800" smtClean="0">
                <a:solidFill>
                  <a:srgbClr val="78DEDE"/>
                </a:solidFill>
              </a:rPr>
              <a:t>Sfruttando l’imitazione positiva, insita nell’essere “sociale” della specie: 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it-IT" sz="2800" smtClean="0">
                <a:solidFill>
                  <a:srgbClr val="FFFF00"/>
                </a:solidFill>
              </a:rPr>
              <a:t>      es. i piccoli a tavola negli asili-nido</a:t>
            </a:r>
          </a:p>
          <a:p>
            <a:pPr marL="609600" indent="-609600" eaLnBrk="1" hangingPunct="1"/>
            <a:endParaRPr lang="it-IT" smtClean="0"/>
          </a:p>
        </p:txBody>
      </p:sp>
      <p:graphicFrame>
        <p:nvGraphicFramePr>
          <p:cNvPr id="64516" name="Object 4"/>
          <p:cNvGraphicFramePr>
            <a:graphicFrameLocks noChangeAspect="1"/>
          </p:cNvGraphicFramePr>
          <p:nvPr/>
        </p:nvGraphicFramePr>
        <p:xfrm>
          <a:off x="6588125" y="5137150"/>
          <a:ext cx="2555875" cy="1720850"/>
        </p:xfrm>
        <a:graphic>
          <a:graphicData uri="http://schemas.openxmlformats.org/presentationml/2006/ole">
            <p:oleObj spid="_x0000_s64516" r:id="rId3" imgW="4761905" imgH="3943901" progId="PBrush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3" descr="immagine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268413"/>
            <a:ext cx="720090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6" name="Picture 4" descr="THEE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72400" y="5680075"/>
            <a:ext cx="1371600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435975" cy="896938"/>
          </a:xfrm>
        </p:spPr>
        <p:txBody>
          <a:bodyPr/>
          <a:lstStyle/>
          <a:p>
            <a:pPr eaLnBrk="1" hangingPunct="1">
              <a:defRPr/>
            </a:pPr>
            <a:r>
              <a:rPr lang="it-IT" sz="4000" smtClean="0"/>
              <a:t>Grazie!</a:t>
            </a:r>
            <a:br>
              <a:rPr lang="it-IT" sz="4000" smtClean="0"/>
            </a:br>
            <a:r>
              <a:rPr lang="it-IT" sz="1400" b="1" smtClean="0"/>
              <a:t>Bollate, la  Chiesa di </a:t>
            </a:r>
            <a:r>
              <a:rPr lang="it-IT" sz="1400" b="1" smtClean="0">
                <a:solidFill>
                  <a:srgbClr val="E0E440"/>
                </a:solidFill>
              </a:rPr>
              <a:t>Madonna in Campagna … con bambini (in forma) a guidare il gruppo</a:t>
            </a:r>
            <a:r>
              <a:rPr lang="it-IT" sz="1400" b="1" smtClean="0"/>
              <a:t> …</a:t>
            </a:r>
            <a:endParaRPr lang="it-IT" sz="4000" b="1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26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>
              <a:defRPr/>
            </a:pPr>
            <a:r>
              <a:rPr lang="it-IT" sz="4000" smtClean="0"/>
              <a:t>L’ambiente obesogenico e il nostro target:</a:t>
            </a:r>
          </a:p>
        </p:txBody>
      </p:sp>
      <p:pic>
        <p:nvPicPr>
          <p:cNvPr id="14338" name="Picture 1028" descr="OBESOGEN ENV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1628775"/>
            <a:ext cx="4248150" cy="2952750"/>
          </a:xfrm>
        </p:spPr>
      </p:pic>
      <p:pic>
        <p:nvPicPr>
          <p:cNvPr id="14339" name="Picture 4" descr="CRCTR05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91225" y="2205038"/>
            <a:ext cx="2587625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95400" y="476250"/>
            <a:ext cx="7648575" cy="1200150"/>
          </a:xfrm>
        </p:spPr>
        <p:txBody>
          <a:bodyPr anchor="b"/>
          <a:lstStyle/>
          <a:p>
            <a:pPr eaLnBrk="1" hangingPunct="1">
              <a:defRPr/>
            </a:pPr>
            <a:r>
              <a:rPr lang="it-IT" sz="2400" b="1">
                <a:solidFill>
                  <a:schemeClr val="tx1"/>
                </a:solidFill>
                <a:latin typeface="Comic Sans MS" pitchFamily="66" charset="0"/>
              </a:rPr>
              <a:t>“Eh sì, anche noi ormai viviamo in un ambiente obesogenico … !”</a:t>
            </a:r>
          </a:p>
        </p:txBody>
      </p:sp>
      <p:pic>
        <p:nvPicPr>
          <p:cNvPr id="15362" name="Picture 3" descr="SQUALI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363788" y="1844675"/>
            <a:ext cx="4414837" cy="3455988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96863"/>
            <a:ext cx="8229600" cy="1074737"/>
          </a:xfrm>
        </p:spPr>
        <p:txBody>
          <a:bodyPr anchor="b"/>
          <a:lstStyle/>
          <a:p>
            <a:pPr eaLnBrk="1" hangingPunct="1">
              <a:defRPr/>
            </a:pPr>
            <a:r>
              <a:rPr lang="it-IT" sz="4000" smtClean="0"/>
              <a:t>Emergenza mondiale … europea … italiana!</a:t>
            </a: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it-IT" sz="2000" b="1" smtClean="0">
              <a:solidFill>
                <a:srgbClr val="FBDA8B"/>
              </a:solidFill>
              <a:cs typeface="Arial" charset="0"/>
            </a:endParaRPr>
          </a:p>
          <a:p>
            <a:pPr eaLnBrk="1" hangingPunct="1"/>
            <a:r>
              <a:rPr lang="it-IT" sz="2800" smtClean="0"/>
              <a:t>In Europa l’Italia patria della dieta mediterranea ha conquistato la maglia nera per sovrappeso e obesità in età pediatrica</a:t>
            </a:r>
          </a:p>
          <a:p>
            <a:pPr eaLnBrk="1" hangingPunct="1"/>
            <a:endParaRPr lang="it-IT" sz="2800" smtClean="0"/>
          </a:p>
          <a:p>
            <a:pPr eaLnBrk="1" hangingPunct="1"/>
            <a:r>
              <a:rPr lang="it-IT" sz="2800" b="1" smtClean="0">
                <a:solidFill>
                  <a:schemeClr val="hlink"/>
                </a:solidFill>
                <a:latin typeface="Comic Sans MS" pitchFamily="66" charset="0"/>
              </a:rPr>
              <a:t>tra i bambini e gli adolescenti, il 35% (circa 1 su 3) è in sovrappeso o obeso!</a:t>
            </a:r>
          </a:p>
          <a:p>
            <a:pPr eaLnBrk="1" hangingPunct="1"/>
            <a:endParaRPr lang="it-IT" sz="2800" b="1" smtClean="0">
              <a:solidFill>
                <a:schemeClr val="hlink"/>
              </a:solidFill>
              <a:latin typeface="Comic Sans MS" pitchFamily="66" charset="0"/>
            </a:endParaRPr>
          </a:p>
          <a:p>
            <a:pPr eaLnBrk="1" hangingPunct="1">
              <a:buFontTx/>
              <a:buNone/>
            </a:pPr>
            <a:endParaRPr lang="it-IT" sz="1400" b="1" smtClean="0">
              <a:solidFill>
                <a:schemeClr val="hlink"/>
              </a:solidFill>
              <a:latin typeface="Comic Sans MS" pitchFamily="66" charset="0"/>
            </a:endParaRPr>
          </a:p>
          <a:p>
            <a:pPr eaLnBrk="1" hangingPunct="1">
              <a:buFontTx/>
              <a:buNone/>
            </a:pPr>
            <a:endParaRPr lang="it-IT" sz="1400" b="1" smtClean="0">
              <a:solidFill>
                <a:schemeClr val="hlink"/>
              </a:solidFill>
              <a:latin typeface="Comic Sans MS" pitchFamily="66" charset="0"/>
            </a:endParaRPr>
          </a:p>
          <a:p>
            <a:pPr eaLnBrk="1" hangingPunct="1">
              <a:buFontTx/>
              <a:buNone/>
            </a:pPr>
            <a:r>
              <a:rPr lang="it-IT" sz="1400" b="1" smtClean="0">
                <a:solidFill>
                  <a:schemeClr val="hlink"/>
                </a:solidFill>
                <a:latin typeface="Comic Sans MS" pitchFamily="66" charset="0"/>
              </a:rPr>
              <a:t>Dati ECOG 2011, Pècs</a:t>
            </a:r>
          </a:p>
          <a:p>
            <a:pPr eaLnBrk="1" hangingPunct="1">
              <a:buFontTx/>
              <a:buNone/>
            </a:pPr>
            <a:endParaRPr lang="it-IT" sz="280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96863"/>
            <a:ext cx="8229600" cy="1331912"/>
          </a:xfrm>
        </p:spPr>
        <p:txBody>
          <a:bodyPr anchor="b"/>
          <a:lstStyle/>
          <a:p>
            <a:pPr eaLnBrk="1" hangingPunct="1">
              <a:defRPr/>
            </a:pPr>
            <a:r>
              <a:rPr lang="it-IT" smtClean="0"/>
              <a:t>Un problema soprattutto … socio-economico?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it-IT" sz="2000" b="1" smtClean="0">
              <a:solidFill>
                <a:srgbClr val="FBDA8B"/>
              </a:solidFill>
              <a:cs typeface="Arial" charset="0"/>
            </a:endParaRPr>
          </a:p>
          <a:p>
            <a:pPr eaLnBrk="1" hangingPunct="1"/>
            <a:r>
              <a:rPr lang="it-IT" sz="2800" smtClean="0"/>
              <a:t>In Europa si evidenziano situazioni incoraggianti: l’esempio della Francia con iniziative locali capaci di invertire una tendenza</a:t>
            </a:r>
          </a:p>
          <a:p>
            <a:pPr eaLnBrk="1" hangingPunct="1"/>
            <a:r>
              <a:rPr lang="it-IT" sz="2800" smtClean="0"/>
              <a:t>Una domanda alla luce dei fatti: vogliamo rilanciare davvero l’attività sportiva a scuola e il gioco negli oratori?</a:t>
            </a:r>
          </a:p>
          <a:p>
            <a:pPr eaLnBrk="1" hangingPunct="1"/>
            <a:endParaRPr lang="it-IT" sz="2800" smtClean="0"/>
          </a:p>
          <a:p>
            <a:pPr eaLnBrk="1" hangingPunct="1"/>
            <a:endParaRPr lang="it-IT" sz="2800" smtClean="0"/>
          </a:p>
          <a:p>
            <a:pPr eaLnBrk="1" hangingPunct="1"/>
            <a:r>
              <a:rPr lang="it-IT" sz="1400" smtClean="0"/>
              <a:t>Dati ECOG 2010, Bruxelles</a:t>
            </a:r>
          </a:p>
        </p:txBody>
      </p:sp>
      <p:pic>
        <p:nvPicPr>
          <p:cNvPr id="17411" name="Picture 4" descr="HFOOD1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08850" y="4292600"/>
            <a:ext cx="17081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96863"/>
            <a:ext cx="8229600" cy="1074737"/>
          </a:xfrm>
        </p:spPr>
        <p:txBody>
          <a:bodyPr anchor="b"/>
          <a:lstStyle/>
          <a:p>
            <a:pPr eaLnBrk="1" hangingPunct="1">
              <a:defRPr/>
            </a:pPr>
            <a:r>
              <a:rPr lang="it-IT" smtClean="0"/>
              <a:t>O forse di politica sanitaria?...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147050" cy="3916363"/>
          </a:xfrm>
        </p:spPr>
        <p:txBody>
          <a:bodyPr/>
          <a:lstStyle/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it-IT" sz="2000" b="1" smtClean="0">
              <a:solidFill>
                <a:srgbClr val="FBDA8B"/>
              </a:solidFill>
              <a:cs typeface="Arial" charset="0"/>
            </a:endParaRPr>
          </a:p>
          <a:p>
            <a:pPr eaLnBrk="1" hangingPunct="1">
              <a:buFontTx/>
              <a:buNone/>
            </a:pPr>
            <a:r>
              <a:rPr lang="it-IT" sz="2800" smtClean="0"/>
              <a:t>La chiave di volta potrebbe risiedere nelle reti locali di intervento:</a:t>
            </a:r>
          </a:p>
          <a:p>
            <a:pPr eaLnBrk="1" hangingPunct="1"/>
            <a:r>
              <a:rPr lang="it-IT" sz="2800" smtClean="0"/>
              <a:t>- azione coordinata pdf/mmg – ospedale</a:t>
            </a:r>
          </a:p>
          <a:p>
            <a:pPr eaLnBrk="1" hangingPunct="1"/>
            <a:r>
              <a:rPr lang="it-IT" sz="2800" smtClean="0"/>
              <a:t>- azione in rete con Ufficio Sport e Pubblica             Istruzione locali (percorsi protetti, piste ciclabili potenziamento dei Pedibus)</a:t>
            </a:r>
          </a:p>
          <a:p>
            <a:pPr eaLnBrk="1" hangingPunct="1"/>
            <a:r>
              <a:rPr lang="it-IT" sz="2800" smtClean="0"/>
              <a:t>- chiamata a raccolta degli stake holders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96863"/>
            <a:ext cx="9144000" cy="1836737"/>
          </a:xfrm>
        </p:spPr>
        <p:txBody>
          <a:bodyPr anchor="b"/>
          <a:lstStyle/>
          <a:p>
            <a:pPr eaLnBrk="1" hangingPunct="1">
              <a:defRPr/>
            </a:pPr>
            <a:r>
              <a:rPr lang="it-IT" smtClean="0"/>
              <a:t>L’intervento del Servizio di dietologia pediatrica in </a:t>
            </a:r>
            <a:br>
              <a:rPr lang="it-IT" smtClean="0"/>
            </a:br>
            <a:r>
              <a:rPr lang="it-IT" smtClean="0"/>
              <a:t>A.O. G. Salvini 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2781300"/>
            <a:ext cx="7848600" cy="2808288"/>
          </a:xfrm>
        </p:spPr>
        <p:txBody>
          <a:bodyPr/>
          <a:lstStyle/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it-IT" sz="2000" b="1" smtClean="0">
              <a:solidFill>
                <a:srgbClr val="FBDA8B"/>
              </a:solidFill>
              <a:cs typeface="Arial" charset="0"/>
            </a:endParaRPr>
          </a:p>
          <a:p>
            <a:pPr eaLnBrk="1" hangingPunct="1"/>
            <a:r>
              <a:rPr lang="it-IT" sz="2800" smtClean="0">
                <a:hlinkClick r:id="rId2"/>
              </a:rPr>
              <a:t>www.aogarbagnate.lombardia.it/pediatria di bollate/</a:t>
            </a:r>
            <a:r>
              <a:rPr lang="it-IT" sz="2800" smtClean="0"/>
              <a:t> centro dietologia pediatrica e disturbi alimentari </a:t>
            </a:r>
          </a:p>
        </p:txBody>
      </p:sp>
      <p:pic>
        <p:nvPicPr>
          <p:cNvPr id="23555" name="Picture 4" descr="AC07298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4149725"/>
            <a:ext cx="1439863" cy="19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5" descr="HFOOD10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00000" flipV="1">
            <a:off x="306388" y="1268413"/>
            <a:ext cx="1198562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00113" y="476250"/>
            <a:ext cx="7793037" cy="1143000"/>
          </a:xfrm>
        </p:spPr>
        <p:txBody>
          <a:bodyPr anchor="b"/>
          <a:lstStyle/>
          <a:p>
            <a:pPr eaLnBrk="1" hangingPunct="1">
              <a:defRPr/>
            </a:pPr>
            <a:r>
              <a:rPr lang="it-IT" dirty="0"/>
              <a:t>La </a:t>
            </a:r>
            <a:r>
              <a:rPr lang="it-IT" dirty="0" smtClean="0"/>
              <a:t>fotografia nel nostro ambito territoriale   </a:t>
            </a:r>
            <a:r>
              <a:rPr lang="it-IT" sz="2400" dirty="0" smtClean="0"/>
              <a:t>dati </a:t>
            </a:r>
            <a:r>
              <a:rPr lang="it-IT" sz="2400" dirty="0"/>
              <a:t>pubblicati 2008</a:t>
            </a:r>
            <a:endParaRPr lang="it-IT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2060575"/>
            <a:ext cx="6048375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>
              <a:defRPr/>
            </a:pPr>
            <a:r>
              <a:rPr lang="it-IT" dirty="0"/>
              <a:t>Bambini e </a:t>
            </a:r>
            <a:r>
              <a:rPr lang="it-IT" dirty="0" smtClean="0"/>
              <a:t>bambine affluenti al nostro servizio</a:t>
            </a:r>
            <a:endParaRPr lang="it-IT" dirty="0"/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4033838" cy="47815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it-IT" sz="2000" smtClean="0">
                <a:solidFill>
                  <a:srgbClr val="78DEDE"/>
                </a:solidFill>
              </a:rPr>
              <a:t>Mangiano male fin da piccoli</a:t>
            </a:r>
          </a:p>
          <a:p>
            <a:pPr eaLnBrk="1" hangingPunct="1">
              <a:lnSpc>
                <a:spcPct val="90000"/>
              </a:lnSpc>
            </a:pPr>
            <a:r>
              <a:rPr lang="it-IT" sz="2000" smtClean="0">
                <a:solidFill>
                  <a:srgbClr val="78DEDE"/>
                </a:solidFill>
              </a:rPr>
              <a:t>Non fanno quasi mai la I colazione</a:t>
            </a:r>
          </a:p>
          <a:p>
            <a:pPr eaLnBrk="1" hangingPunct="1">
              <a:lnSpc>
                <a:spcPct val="90000"/>
              </a:lnSpc>
            </a:pPr>
            <a:r>
              <a:rPr lang="it-IT" sz="2000" smtClean="0">
                <a:solidFill>
                  <a:srgbClr val="78DEDE"/>
                </a:solidFill>
              </a:rPr>
              <a:t>Conoscono gli alimenti e le loro proprietà nutrizionali? Abbastanza!</a:t>
            </a:r>
          </a:p>
          <a:p>
            <a:pPr eaLnBrk="1" hangingPunct="1">
              <a:lnSpc>
                <a:spcPct val="90000"/>
              </a:lnSpc>
            </a:pPr>
            <a:r>
              <a:rPr lang="it-IT" sz="2000" smtClean="0">
                <a:solidFill>
                  <a:srgbClr val="FFFF00"/>
                </a:solidFill>
              </a:rPr>
              <a:t>(&gt;70% conosce DM vs &lt;15% popolazione generale scolastica pari età)</a:t>
            </a:r>
          </a:p>
          <a:p>
            <a:pPr eaLnBrk="1" hangingPunct="1">
              <a:lnSpc>
                <a:spcPct val="90000"/>
              </a:lnSpc>
            </a:pPr>
            <a:r>
              <a:rPr lang="it-IT" sz="2000" smtClean="0">
                <a:solidFill>
                  <a:srgbClr val="FFFF00"/>
                </a:solidFill>
              </a:rPr>
              <a:t>C’è di più …</a:t>
            </a:r>
          </a:p>
          <a:p>
            <a:pPr eaLnBrk="1" hangingPunct="1">
              <a:lnSpc>
                <a:spcPct val="90000"/>
              </a:lnSpc>
            </a:pPr>
            <a:endParaRPr lang="it-IT" sz="20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it-IT" sz="20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it-IT" sz="1400" smtClean="0"/>
              <a:t>Dati pubblicati 2010-2011</a:t>
            </a:r>
          </a:p>
        </p:txBody>
      </p:sp>
      <p:pic>
        <p:nvPicPr>
          <p:cNvPr id="21507" name="Picture 4" descr="BA08068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56313" y="2133600"/>
            <a:ext cx="2649537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Vetta">
  <a:themeElements>
    <a:clrScheme name="Vetta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Vet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Vetta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tta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tta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tta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tta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tta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tta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tta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tta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575</TotalTime>
  <Words>557</Words>
  <Application>Microsoft Office PowerPoint</Application>
  <PresentationFormat>Presentazione su schermo (4:3)</PresentationFormat>
  <Paragraphs>112</Paragraphs>
  <Slides>18</Slides>
  <Notes>0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5</vt:i4>
      </vt:variant>
      <vt:variant>
        <vt:lpstr>Modello struttura</vt:lpstr>
      </vt:variant>
      <vt:variant>
        <vt:i4>2</vt:i4>
      </vt:variant>
      <vt:variant>
        <vt:lpstr>Server OLE incorporati</vt:lpstr>
      </vt:variant>
      <vt:variant>
        <vt:i4>3</vt:i4>
      </vt:variant>
      <vt:variant>
        <vt:lpstr>Titoli diapositive</vt:lpstr>
      </vt:variant>
      <vt:variant>
        <vt:i4>18</vt:i4>
      </vt:variant>
    </vt:vector>
  </HeadingPairs>
  <TitlesOfParts>
    <vt:vector size="28" baseType="lpstr">
      <vt:lpstr>Tahoma</vt:lpstr>
      <vt:lpstr>Arial</vt:lpstr>
      <vt:lpstr>Calibri</vt:lpstr>
      <vt:lpstr>Comic Sans MS</vt:lpstr>
      <vt:lpstr>Wingdings</vt:lpstr>
      <vt:lpstr>Vetta</vt:lpstr>
      <vt:lpstr>Vetta</vt:lpstr>
      <vt:lpstr>Image</vt:lpstr>
      <vt:lpstr>Foglio di lavoro di Microsoft Excel</vt:lpstr>
      <vt:lpstr>Immagine Paint</vt:lpstr>
      <vt:lpstr>L’obesità infantile “vista” da Bollate  con qualche spunto di riflessione “europeo”</vt:lpstr>
      <vt:lpstr>L’ambiente obesogenico e il nostro target:</vt:lpstr>
      <vt:lpstr>“Eh sì, anche noi ormai viviamo in un ambiente obesogenico … !”</vt:lpstr>
      <vt:lpstr>Emergenza mondiale … europea … italiana!</vt:lpstr>
      <vt:lpstr>Un problema soprattutto … socio-economico?</vt:lpstr>
      <vt:lpstr>O forse di politica sanitaria?...</vt:lpstr>
      <vt:lpstr>L’intervento del Servizio di dietologia pediatrica in  A.O. G. Salvini </vt:lpstr>
      <vt:lpstr>La fotografia nel nostro ambito territoriale   dati pubblicati 2008</vt:lpstr>
      <vt:lpstr>Bambini e bambine affluenti al nostro servizio</vt:lpstr>
      <vt:lpstr>Come molti coetanei</vt:lpstr>
      <vt:lpstr>Incidenza di disordini metabolici </vt:lpstr>
      <vt:lpstr>Intervento multidisciplinare</vt:lpstr>
      <vt:lpstr>I risultati</vt:lpstr>
      <vt:lpstr>Un commento con appunti</vt:lpstr>
      <vt:lpstr>Ma l’educazione alimentare  inizia forse nella prima infanzia …</vt:lpstr>
      <vt:lpstr> Un “sano” rapporto con il cibo e i consigli del pediatra</vt:lpstr>
      <vt:lpstr>La chiave è forse intervenire con proposte accattivanti e mai banali</vt:lpstr>
      <vt:lpstr>Grazie! Bollate, la  Chiesa di Madonna in Campagna … con bambini (in forma) a guidare il gruppo …</vt:lpstr>
    </vt:vector>
  </TitlesOfParts>
  <Company>A. O. 'G. Salvini'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L’obesità nell’infanzia e nell’adolescenza</dc:title>
  <dc:creator>pedb</dc:creator>
  <cp:lastModifiedBy>pedb</cp:lastModifiedBy>
  <cp:revision>55</cp:revision>
  <cp:lastPrinted>1601-01-01T00:00:00Z</cp:lastPrinted>
  <dcterms:created xsi:type="dcterms:W3CDTF">2007-05-11T14:19:31Z</dcterms:created>
  <dcterms:modified xsi:type="dcterms:W3CDTF">2012-03-01T14:26:56Z</dcterms:modified>
</cp:coreProperties>
</file>